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60" r:id="rId2"/>
    <p:sldId id="275" r:id="rId3"/>
    <p:sldId id="276" r:id="rId4"/>
    <p:sldId id="676" r:id="rId5"/>
    <p:sldId id="711" r:id="rId6"/>
    <p:sldId id="774" r:id="rId7"/>
    <p:sldId id="775" r:id="rId8"/>
    <p:sldId id="776" r:id="rId9"/>
    <p:sldId id="777" r:id="rId10"/>
    <p:sldId id="772" r:id="rId11"/>
    <p:sldId id="712" r:id="rId12"/>
    <p:sldId id="778" r:id="rId13"/>
    <p:sldId id="779" r:id="rId14"/>
    <p:sldId id="320" r:id="rId15"/>
    <p:sldId id="782" r:id="rId16"/>
    <p:sldId id="783" r:id="rId17"/>
    <p:sldId id="781" r:id="rId18"/>
    <p:sldId id="797" r:id="rId19"/>
    <p:sldId id="785" r:id="rId20"/>
    <p:sldId id="798" r:id="rId21"/>
    <p:sldId id="786" r:id="rId22"/>
    <p:sldId id="708" r:id="rId23"/>
    <p:sldId id="788" r:id="rId24"/>
    <p:sldId id="799" r:id="rId25"/>
    <p:sldId id="790" r:id="rId26"/>
    <p:sldId id="787" r:id="rId27"/>
    <p:sldId id="789" r:id="rId28"/>
    <p:sldId id="791" r:id="rId29"/>
    <p:sldId id="793" r:id="rId30"/>
    <p:sldId id="794" r:id="rId31"/>
    <p:sldId id="795" r:id="rId32"/>
    <p:sldId id="796" r:id="rId33"/>
    <p:sldId id="800" r:id="rId34"/>
    <p:sldId id="801" r:id="rId35"/>
    <p:sldId id="806" r:id="rId36"/>
    <p:sldId id="803" r:id="rId37"/>
    <p:sldId id="804" r:id="rId38"/>
    <p:sldId id="805" r:id="rId39"/>
    <p:sldId id="807" r:id="rId40"/>
    <p:sldId id="808" r:id="rId41"/>
    <p:sldId id="809" r:id="rId42"/>
    <p:sldId id="810" r:id="rId43"/>
    <p:sldId id="811" r:id="rId44"/>
    <p:sldId id="812" r:id="rId45"/>
    <p:sldId id="814" r:id="rId46"/>
    <p:sldId id="815" r:id="rId47"/>
    <p:sldId id="816" r:id="rId48"/>
    <p:sldId id="360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52" autoAdjust="0"/>
  </p:normalViewPr>
  <p:slideViewPr>
    <p:cSldViewPr snapToGrid="0">
      <p:cViewPr varScale="1">
        <p:scale>
          <a:sx n="49" d="100"/>
          <a:sy n="49" d="100"/>
        </p:scale>
        <p:origin x="14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Full</a:t>
            </a:r>
            <a:r>
              <a:rPr lang="en-US" dirty="0" err="1">
                <a:sym typeface="Wingdings" panose="05000000000000000000" pitchFamily="2" charset="2"/>
              </a:rPr>
              <a:t>less</a:t>
            </a:r>
            <a:r>
              <a:rPr lang="zh-CN" altLang="en-US" dirty="0">
                <a:sym typeface="Wingdings" panose="05000000000000000000" pitchFamily="2" charset="2"/>
              </a:rPr>
              <a:t>的演进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70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Full</a:t>
            </a:r>
            <a:r>
              <a:rPr lang="en-US" dirty="0" err="1">
                <a:sym typeface="Wingdings" panose="05000000000000000000" pitchFamily="2" charset="2"/>
              </a:rPr>
              <a:t>less</a:t>
            </a:r>
            <a:r>
              <a:rPr lang="zh-CN" altLang="en-US" dirty="0">
                <a:sym typeface="Wingdings" panose="05000000000000000000" pitchFamily="2" charset="2"/>
              </a:rPr>
              <a:t>的演进 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原来一个程序员全都搞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工作量导致：后来分工到 前端呈现、后端逻辑 、服务器运维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数据量的增长导致：服务器由单机到集群 （负载均衡，反向代理，哨兵机制、备份与容灾）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，分离出运维和</a:t>
            </a:r>
            <a:r>
              <a:rPr lang="en-US" altLang="zh-CN" dirty="0">
                <a:sym typeface="Wingdings" panose="05000000000000000000" pitchFamily="2" charset="2"/>
              </a:rPr>
              <a:t>DBA </a:t>
            </a:r>
            <a:r>
              <a:rPr lang="zh-CN" altLang="en-US" dirty="0">
                <a:sym typeface="Wingdings" panose="05000000000000000000" pitchFamily="2" charset="2"/>
              </a:rPr>
              <a:t>；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Wingdings" panose="05000000000000000000" pitchFamily="2" charset="2"/>
              </a:rPr>
              <a:t>并发量的增加导致：容器和虚拟化、</a:t>
            </a:r>
            <a:r>
              <a:rPr lang="en-US" altLang="zh-CN" dirty="0">
                <a:sym typeface="Wingdings" panose="05000000000000000000" pitchFamily="2" charset="2"/>
              </a:rPr>
              <a:t>Docker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K8S</a:t>
            </a:r>
            <a:r>
              <a:rPr lang="zh-CN" altLang="en-US" dirty="0">
                <a:sym typeface="Wingdings" panose="05000000000000000000" pitchFamily="2" charset="2"/>
              </a:rPr>
              <a:t>等技术 （容错容灾、安全验证、自动扩缩容）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去运维化（免运维）、服务平台化：</a:t>
            </a:r>
            <a:r>
              <a:rPr lang="en-US" altLang="zh-CN" dirty="0"/>
              <a:t>Serverless </a:t>
            </a:r>
            <a:r>
              <a:rPr lang="zh-CN" altLang="en-US" dirty="0"/>
              <a:t>化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Full</a:t>
            </a:r>
            <a:r>
              <a:rPr lang="en-US" dirty="0" err="1">
                <a:sym typeface="Wingdings" panose="05000000000000000000" pitchFamily="2" charset="2"/>
              </a:rPr>
              <a:t>less</a:t>
            </a:r>
            <a:r>
              <a:rPr lang="zh-CN" altLang="en-US" dirty="0">
                <a:sym typeface="Wingdings" panose="05000000000000000000" pitchFamily="2" charset="2"/>
              </a:rPr>
              <a:t>的演进 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原来一个程序员全都搞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工作量导致：后来分工到 前端呈现、后端逻辑 、服务器运维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数据量的增长导致：服务器由单机到集群 （负载均衡，反向代理，哨兵机制、备份与容灾）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，分离出运维和</a:t>
            </a:r>
            <a:r>
              <a:rPr lang="en-US" altLang="zh-CN" dirty="0">
                <a:sym typeface="Wingdings" panose="05000000000000000000" pitchFamily="2" charset="2"/>
              </a:rPr>
              <a:t>DBA </a:t>
            </a:r>
            <a:r>
              <a:rPr lang="zh-CN" altLang="en-US" dirty="0">
                <a:sym typeface="Wingdings" panose="05000000000000000000" pitchFamily="2" charset="2"/>
              </a:rPr>
              <a:t>；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Wingdings" panose="05000000000000000000" pitchFamily="2" charset="2"/>
              </a:rPr>
              <a:t>并发量的增加导致：容器和虚拟化、</a:t>
            </a:r>
            <a:r>
              <a:rPr lang="en-US" altLang="zh-CN" dirty="0">
                <a:sym typeface="Wingdings" panose="05000000000000000000" pitchFamily="2" charset="2"/>
              </a:rPr>
              <a:t>Docker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K8S</a:t>
            </a:r>
            <a:r>
              <a:rPr lang="zh-CN" altLang="en-US" dirty="0">
                <a:sym typeface="Wingdings" panose="05000000000000000000" pitchFamily="2" charset="2"/>
              </a:rPr>
              <a:t>等技术 （容错容灾、安全验证、自动扩缩容）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去运维化（免运维）、服务平台化：</a:t>
            </a:r>
            <a:r>
              <a:rPr lang="en-US" altLang="zh-CN" dirty="0"/>
              <a:t>Serverless </a:t>
            </a:r>
            <a:r>
              <a:rPr lang="zh-CN" altLang="en-US" dirty="0"/>
              <a:t>化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882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Full</a:t>
            </a:r>
            <a:r>
              <a:rPr lang="en-US" dirty="0" err="1">
                <a:sym typeface="Wingdings" panose="05000000000000000000" pitchFamily="2" charset="2"/>
              </a:rPr>
              <a:t>less</a:t>
            </a:r>
            <a:r>
              <a:rPr lang="zh-CN" altLang="en-US" dirty="0">
                <a:sym typeface="Wingdings" panose="05000000000000000000" pitchFamily="2" charset="2"/>
              </a:rPr>
              <a:t>的演进 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原来一个程序员全都搞 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工作量导致：后来分工到 前端呈现、后端逻辑 、服务器运维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数据量的增长导致：服务器由单机到集群 （负载均衡，反向代理，哨兵机制、备份与容灾）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，分离出运维和</a:t>
            </a:r>
            <a:r>
              <a:rPr lang="en-US" altLang="zh-CN" dirty="0">
                <a:sym typeface="Wingdings" panose="05000000000000000000" pitchFamily="2" charset="2"/>
              </a:rPr>
              <a:t>DBA </a:t>
            </a:r>
            <a:r>
              <a:rPr lang="zh-CN" altLang="en-US" dirty="0">
                <a:sym typeface="Wingdings" panose="05000000000000000000" pitchFamily="2" charset="2"/>
              </a:rPr>
              <a:t>；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Wingdings" panose="05000000000000000000" pitchFamily="2" charset="2"/>
              </a:rPr>
              <a:t>并发量的增加导致：容器和虚拟化、</a:t>
            </a:r>
            <a:r>
              <a:rPr lang="en-US" altLang="zh-CN" dirty="0">
                <a:sym typeface="Wingdings" panose="05000000000000000000" pitchFamily="2" charset="2"/>
              </a:rPr>
              <a:t>Docker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K8S</a:t>
            </a:r>
            <a:r>
              <a:rPr lang="zh-CN" altLang="en-US" dirty="0">
                <a:sym typeface="Wingdings" panose="05000000000000000000" pitchFamily="2" charset="2"/>
              </a:rPr>
              <a:t>等技术 （容错容灾、安全验证、自动扩缩容）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去运维化（免运维）、服务平台化：</a:t>
            </a:r>
            <a:r>
              <a:rPr lang="en-US" altLang="zh-CN" dirty="0"/>
              <a:t>Serverless </a:t>
            </a:r>
            <a:r>
              <a:rPr lang="zh-CN" altLang="en-US" dirty="0"/>
              <a:t>化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269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云计算的下一个十年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云计算的下一个十年</a:t>
            </a:r>
          </a:p>
        </p:txBody>
      </p:sp>
    </p:spTree>
    <p:extLst>
      <p:ext uri="{BB962C8B-B14F-4D97-AF65-F5344CB8AC3E}">
        <p14:creationId xmlns:p14="http://schemas.microsoft.com/office/powerpoint/2010/main" val="1643722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云计算的下一个十年</a:t>
            </a:r>
          </a:p>
        </p:txBody>
      </p:sp>
    </p:spTree>
    <p:extLst>
      <p:ext uri="{BB962C8B-B14F-4D97-AF65-F5344CB8AC3E}">
        <p14:creationId xmlns:p14="http://schemas.microsoft.com/office/powerpoint/2010/main" val="3872381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云计算的下一个十年</a:t>
            </a:r>
          </a:p>
        </p:txBody>
      </p:sp>
    </p:spTree>
    <p:extLst>
      <p:ext uri="{BB962C8B-B14F-4D97-AF65-F5344CB8AC3E}">
        <p14:creationId xmlns:p14="http://schemas.microsoft.com/office/powerpoint/2010/main" val="4065334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云计算的下一个十年</a:t>
            </a:r>
          </a:p>
        </p:txBody>
      </p:sp>
    </p:spTree>
    <p:extLst>
      <p:ext uri="{BB962C8B-B14F-4D97-AF65-F5344CB8AC3E}">
        <p14:creationId xmlns:p14="http://schemas.microsoft.com/office/powerpoint/2010/main" val="4245525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云计算的下一个十年</a:t>
            </a:r>
          </a:p>
        </p:txBody>
      </p:sp>
    </p:spTree>
    <p:extLst>
      <p:ext uri="{BB962C8B-B14F-4D97-AF65-F5344CB8AC3E}">
        <p14:creationId xmlns:p14="http://schemas.microsoft.com/office/powerpoint/2010/main" val="88216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云原生开发是互联网应用发展的必然产物；</a:t>
            </a:r>
            <a:endParaRPr lang="en-US" altLang="zh-CN" dirty="0"/>
          </a:p>
          <a:p>
            <a:r>
              <a:rPr lang="zh-CN" altLang="en-US" dirty="0"/>
              <a:t>云原生首先是基于 互联网 应用开发的；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给操作系统或者硬件设备写驱动程序的，和你没什么关系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所以，想要了解 云原生到底是什么，先从互联网技术开发架构的演进开始说 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1288112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云计算的下一个十年</a:t>
            </a:r>
          </a:p>
        </p:txBody>
      </p:sp>
    </p:spTree>
    <p:extLst>
      <p:ext uri="{BB962C8B-B14F-4D97-AF65-F5344CB8AC3E}">
        <p14:creationId xmlns:p14="http://schemas.microsoft.com/office/powerpoint/2010/main" val="2604634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1115889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828261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840713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494822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92218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1530157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40949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1700506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785796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889467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645898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69527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397790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3308933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81513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3625625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403079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单机时代</a:t>
            </a:r>
            <a:endParaRPr lang="en-US" altLang="zh-CN" dirty="0"/>
          </a:p>
          <a:p>
            <a:r>
              <a:rPr lang="en-US" altLang="zh-CN" dirty="0"/>
              <a:t>PHP  </a:t>
            </a:r>
            <a:r>
              <a:rPr lang="en-US" altLang="zh-CN" dirty="0" err="1"/>
              <a:t>jsp</a:t>
            </a:r>
            <a:r>
              <a:rPr lang="en-US" altLang="zh-CN" dirty="0"/>
              <a:t>   </a:t>
            </a:r>
            <a:r>
              <a:rPr lang="en-US" altLang="zh-CN" dirty="0" err="1"/>
              <a:t>.net</a:t>
            </a:r>
            <a:r>
              <a:rPr lang="en-US" altLang="zh-CN" dirty="0"/>
              <a:t>  </a:t>
            </a:r>
          </a:p>
          <a:p>
            <a:r>
              <a:rPr lang="zh-CN" altLang="en-US" dirty="0"/>
              <a:t>  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4113842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37960440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279712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84816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3568699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687264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2075987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省钱</a:t>
            </a:r>
          </a:p>
        </p:txBody>
      </p:sp>
    </p:spTree>
    <p:extLst>
      <p:ext uri="{BB962C8B-B14F-4D97-AF65-F5344CB8AC3E}">
        <p14:creationId xmlns:p14="http://schemas.microsoft.com/office/powerpoint/2010/main" val="3134471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Full</a:t>
            </a:r>
            <a:r>
              <a:rPr lang="en-US" dirty="0" err="1">
                <a:sym typeface="Wingdings" panose="05000000000000000000" pitchFamily="2" charset="2"/>
              </a:rPr>
              <a:t>less</a:t>
            </a:r>
            <a:r>
              <a:rPr lang="zh-CN" altLang="en-US" dirty="0">
                <a:sym typeface="Wingdings" panose="05000000000000000000" pitchFamily="2" charset="2"/>
              </a:rPr>
              <a:t>的演进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Full</a:t>
            </a:r>
            <a:r>
              <a:rPr lang="en-US" dirty="0" err="1">
                <a:sym typeface="Wingdings" panose="05000000000000000000" pitchFamily="2" charset="2"/>
              </a:rPr>
              <a:t>less</a:t>
            </a:r>
            <a:r>
              <a:rPr lang="zh-CN" altLang="en-US" dirty="0">
                <a:sym typeface="Wingdings" panose="05000000000000000000" pitchFamily="2" charset="2"/>
              </a:rPr>
              <a:t>的演进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01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Full</a:t>
            </a:r>
            <a:r>
              <a:rPr lang="en-US" dirty="0" err="1">
                <a:sym typeface="Wingdings" panose="05000000000000000000" pitchFamily="2" charset="2"/>
              </a:rPr>
              <a:t>less</a:t>
            </a:r>
            <a:r>
              <a:rPr lang="zh-CN" altLang="en-US" dirty="0">
                <a:sym typeface="Wingdings" panose="05000000000000000000" pitchFamily="2" charset="2"/>
              </a:rPr>
              <a:t>的演进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788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Full</a:t>
            </a:r>
            <a:r>
              <a:rPr lang="en-US" dirty="0" err="1">
                <a:sym typeface="Wingdings" panose="05000000000000000000" pitchFamily="2" charset="2"/>
              </a:rPr>
              <a:t>less</a:t>
            </a:r>
            <a:r>
              <a:rPr lang="zh-CN" altLang="en-US" dirty="0">
                <a:sym typeface="Wingdings" panose="05000000000000000000" pitchFamily="2" charset="2"/>
              </a:rPr>
              <a:t>的演进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359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Full</a:t>
            </a:r>
            <a:r>
              <a:rPr lang="en-US" dirty="0" err="1">
                <a:sym typeface="Wingdings" panose="05000000000000000000" pitchFamily="2" charset="2"/>
              </a:rPr>
              <a:t>less</a:t>
            </a:r>
            <a:r>
              <a:rPr lang="zh-CN" altLang="en-US" dirty="0">
                <a:sym typeface="Wingdings" panose="05000000000000000000" pitchFamily="2" charset="2"/>
              </a:rPr>
              <a:t>的演进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46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4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6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100" y="127000"/>
            <a:ext cx="3390900" cy="175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footer.png" descr="foo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0" y="12992100"/>
            <a:ext cx="17513300" cy="469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pic>
        <p:nvPicPr>
          <p:cNvPr id="26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100" y="127000"/>
            <a:ext cx="3390900" cy="175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" name="footer.png" descr="foo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0" y="12992100"/>
            <a:ext cx="17513300" cy="469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12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100" y="127000"/>
            <a:ext cx="3390900" cy="175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3" name="footer.png" descr="foo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0" y="12992100"/>
            <a:ext cx="17513300" cy="469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图像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13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5" name="824910546_2681x1332.jpeg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36" name="footer.png" descr="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0" y="12992100"/>
            <a:ext cx="17513300" cy="469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14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6" name="92709243_1322x1323.jpeg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47" name="footer.png" descr="foo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0" y="12992100"/>
            <a:ext cx="17513300" cy="469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图像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end.png" descr="e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1" name="企业微信截图_15890033998134.png" descr="企业微信截图_158900339981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006" y="3442398"/>
            <a:ext cx="3778834" cy="37976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4" name="image2.png" descr="image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12100" y="127000"/>
            <a:ext cx="3390900" cy="175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footer.png" descr="foote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5350" y="12992100"/>
            <a:ext cx="17513300" cy="469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transition spd="med"/>
  <p:txStyles>
    <p:titleStyle>
      <a:lvl1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大厂前端面试突击营"/>
          <p:cNvSpPr txBox="1">
            <a:spLocks noGrp="1"/>
          </p:cNvSpPr>
          <p:nvPr>
            <p:ph type="ctrTitle"/>
          </p:nvPr>
        </p:nvSpPr>
        <p:spPr>
          <a:xfrm>
            <a:off x="7393111" y="5072659"/>
            <a:ext cx="9597775" cy="24649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15000" dirty="0"/>
              <a:t>Serverless</a:t>
            </a:r>
            <a:endParaRPr sz="15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B39919-CF10-41EE-8F0B-EB92BD310AC3}"/>
              </a:ext>
            </a:extLst>
          </p:cNvPr>
          <p:cNvSpPr txBox="1"/>
          <p:nvPr/>
        </p:nvSpPr>
        <p:spPr>
          <a:xfrm>
            <a:off x="9370714" y="8328457"/>
            <a:ext cx="5642570" cy="13444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云计算的下一个十年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060240" y="5562517"/>
            <a:ext cx="16033235" cy="2590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3800" dirty="0"/>
              <a:t>S</a:t>
            </a:r>
            <a:r>
              <a:rPr kumimoji="0" lang="en-US" altLang="zh-CN" sz="1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erverless </a:t>
            </a:r>
            <a:r>
              <a:rPr kumimoji="0" lang="zh-CN" altLang="en-US" sz="13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90470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90336" y="0"/>
            <a:ext cx="7724275" cy="1510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什么是 </a:t>
            </a:r>
            <a:r>
              <a:rPr lang="en-US" altLang="zh-CN" sz="6000" dirty="0"/>
              <a:t>S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erverless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26459" y="4962982"/>
            <a:ext cx="9331081" cy="29787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16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ServerFul</a:t>
            </a:r>
            <a:endParaRPr kumimoji="0" lang="zh-CN" altLang="en-US" sz="1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90336" y="0"/>
            <a:ext cx="7724275" cy="1510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什么是 </a:t>
            </a:r>
            <a:r>
              <a:rPr lang="en-US" altLang="zh-CN" sz="6000" dirty="0"/>
              <a:t>S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erverless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AA80A4-6D09-4B4C-AF9A-6EC762F74E84}"/>
              </a:ext>
            </a:extLst>
          </p:cNvPr>
          <p:cNvSpPr txBox="1"/>
          <p:nvPr/>
        </p:nvSpPr>
        <p:spPr>
          <a:xfrm>
            <a:off x="5654842" y="5752736"/>
            <a:ext cx="14192988" cy="418370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在云的上下文中，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Serverful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的计算就像使用低级的汇编语言编程，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n-cs"/>
              <a:sym typeface="Helvetica Neue" panose="02000503000000020004"/>
            </a:endParaRPr>
          </a:p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而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Serverless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的计算就像使用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Python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这样的高级语言进行编程。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n-cs"/>
              <a:sym typeface="Helvetica Neue" panose="02000503000000020004"/>
            </a:endParaRPr>
          </a:p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例如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c=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a+b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这样简单的表达式，如果用汇编描述，就必须先选择几个寄存器，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n-cs"/>
              <a:sym typeface="Helvetica Neue" panose="02000503000000020004"/>
            </a:endParaRPr>
          </a:p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Helvetica Neue" panose="02000503000000020004"/>
              </a:rPr>
              <a:t>把值加载到寄存器，进行数学计算，再存储结果。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90854-5C0B-4BF0-9A99-65AA43DA0618}"/>
              </a:ext>
            </a:extLst>
          </p:cNvPr>
          <p:cNvSpPr txBox="1"/>
          <p:nvPr/>
        </p:nvSpPr>
        <p:spPr>
          <a:xfrm>
            <a:off x="1355893" y="2338528"/>
            <a:ext cx="21672213" cy="25863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UC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伯克利大学论文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:</a:t>
            </a:r>
          </a:p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《Cloud Programming Simplified: A Berkeley View on Serverless Computing》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49750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90336" y="0"/>
            <a:ext cx="7724275" cy="1510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什么是 </a:t>
            </a:r>
            <a:r>
              <a:rPr lang="en-US" altLang="zh-CN" sz="6000" dirty="0"/>
              <a:t>S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erverless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AA80A4-6D09-4B4C-AF9A-6EC762F74E84}"/>
              </a:ext>
            </a:extLst>
          </p:cNvPr>
          <p:cNvSpPr txBox="1"/>
          <p:nvPr/>
        </p:nvSpPr>
        <p:spPr>
          <a:xfrm>
            <a:off x="5654842" y="5697337"/>
            <a:ext cx="11182548" cy="429450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lvl="0" eaLnBrk="0"/>
            <a:r>
              <a:rPr lang="zh-CN" altLang="zh-CN" sz="3200" dirty="0">
                <a:latin typeface="+mn-ea"/>
              </a:rPr>
              <a:t>这就好比今天在云环境下 Serverful 的计算，</a:t>
            </a:r>
            <a:endParaRPr lang="en-US" altLang="zh-CN" sz="3200" dirty="0">
              <a:latin typeface="+mn-ea"/>
            </a:endParaRPr>
          </a:p>
          <a:p>
            <a:pPr lvl="0" eaLnBrk="0"/>
            <a:r>
              <a:rPr lang="zh-CN" altLang="zh-CN" sz="3200" dirty="0">
                <a:latin typeface="+mn-ea"/>
              </a:rPr>
              <a:t>开发首先需要分配或找到可用的资源，</a:t>
            </a:r>
            <a:endParaRPr lang="en-US" altLang="zh-CN" sz="3200" dirty="0">
              <a:latin typeface="+mn-ea"/>
            </a:endParaRPr>
          </a:p>
          <a:p>
            <a:pPr lvl="0" eaLnBrk="0"/>
            <a:r>
              <a:rPr lang="zh-CN" altLang="zh-CN" sz="3200" dirty="0">
                <a:latin typeface="+mn-ea"/>
              </a:rPr>
              <a:t>然后加载代码和数据，再执行计算，将计算的结果存储起来，</a:t>
            </a:r>
            <a:endParaRPr lang="en-US" altLang="zh-CN" sz="3200" dirty="0">
              <a:latin typeface="+mn-ea"/>
            </a:endParaRPr>
          </a:p>
          <a:p>
            <a:pPr lvl="0" eaLnBrk="0"/>
            <a:r>
              <a:rPr lang="zh-CN" altLang="zh-CN" sz="3200" dirty="0">
                <a:latin typeface="+mn-ea"/>
              </a:rPr>
              <a:t>最后还需要管理资源的释放</a:t>
            </a: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</a:rPr>
              <a:t>。</a:t>
            </a:r>
            <a:r>
              <a:rPr lang="zh-CN" altLang="zh-CN" sz="4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zh-CN" altLang="zh-CN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90854-5C0B-4BF0-9A99-65AA43DA0618}"/>
              </a:ext>
            </a:extLst>
          </p:cNvPr>
          <p:cNvSpPr txBox="1"/>
          <p:nvPr/>
        </p:nvSpPr>
        <p:spPr>
          <a:xfrm>
            <a:off x="1355893" y="2338528"/>
            <a:ext cx="21672213" cy="25863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UC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伯克利大学论文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:</a:t>
            </a:r>
          </a:p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《Cloud Programming Simplified: A Berkeley View on Serverless Computing》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50173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0791DEC-0C03-4381-8183-88BC99E21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r="54801"/>
          <a:stretch/>
        </p:blipFill>
        <p:spPr>
          <a:xfrm>
            <a:off x="7970920" y="1242853"/>
            <a:ext cx="8442159" cy="11230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0791DEC-0C03-4381-8183-88BC99E21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r="50280"/>
          <a:stretch/>
        </p:blipFill>
        <p:spPr>
          <a:xfrm>
            <a:off x="5177589" y="1242853"/>
            <a:ext cx="14028821" cy="112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4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0791DEC-0C03-4381-8183-88BC99E21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" r="-776"/>
          <a:stretch/>
        </p:blipFill>
        <p:spPr>
          <a:xfrm>
            <a:off x="593558" y="2266820"/>
            <a:ext cx="23196883" cy="91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917BE7-54BF-4E26-BC89-16E08675F87A}"/>
              </a:ext>
            </a:extLst>
          </p:cNvPr>
          <p:cNvSpPr txBox="1"/>
          <p:nvPr/>
        </p:nvSpPr>
        <p:spPr>
          <a:xfrm>
            <a:off x="1260682" y="5564825"/>
            <a:ext cx="20048758" cy="25863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Serverless 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架构应该是采用 </a:t>
            </a: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FaaS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（函数即服务）和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BaaS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（后端即服务）</a:t>
            </a:r>
            <a:endParaRPr kumimoji="0" lang="en-US" altLang="zh-CN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服务来解决问题的一种设计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9A2015-B816-4C00-9928-DA7C9447D795}"/>
              </a:ext>
            </a:extLst>
          </p:cNvPr>
          <p:cNvSpPr txBox="1"/>
          <p:nvPr/>
        </p:nvSpPr>
        <p:spPr>
          <a:xfrm>
            <a:off x="1260682" y="3039426"/>
            <a:ext cx="18742310" cy="1510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CNCF (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云原生计算基金会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) 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对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Serverless 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计算的定义：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84726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C8A506-22B2-4021-8F08-E08FDD6D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02" y="4014662"/>
            <a:ext cx="10951195" cy="56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4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30B926-1B00-42DE-BC72-268DAED66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135" y="2979100"/>
            <a:ext cx="10279730" cy="83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0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关于框架，大厂面试都问点啥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9600" dirty="0"/>
              <a:t>认识 </a:t>
            </a:r>
            <a:r>
              <a:rPr lang="en-US" altLang="zh-CN" sz="9600" dirty="0"/>
              <a:t>Serverless </a:t>
            </a:r>
            <a:endParaRPr lang="zh-CN" altLang="en-US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9600" dirty="0"/>
              <a:t>Serverless </a:t>
            </a:r>
            <a:r>
              <a:rPr lang="zh-CN" altLang="en-US" sz="9600" dirty="0"/>
              <a:t>的优缺点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640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395A82C-E8DD-416F-BE08-D37025BD0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78" y="5873103"/>
            <a:ext cx="5462337" cy="19697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91528F-53BC-4EBB-A7B3-34682C558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31" y="5873103"/>
            <a:ext cx="5462338" cy="19697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5B5891-9E45-4D3A-9C42-8DE99CD07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985" y="5873103"/>
            <a:ext cx="5462337" cy="19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8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9600" dirty="0"/>
              <a:t>Serverless </a:t>
            </a:r>
            <a:r>
              <a:rPr lang="zh-CN" altLang="en-US" sz="9600" dirty="0"/>
              <a:t>基本应用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9600" dirty="0"/>
              <a:t>Serverless </a:t>
            </a:r>
            <a:r>
              <a:rPr lang="zh-CN" altLang="en-US" sz="9600" dirty="0"/>
              <a:t>本地开发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542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9600"/>
              <a:t>本地</a:t>
            </a:r>
            <a:r>
              <a:rPr lang="zh-CN" altLang="en-US" sz="9600" dirty="0"/>
              <a:t>测试工具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70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Express </a:t>
            </a:r>
            <a:r>
              <a:rPr lang="zh-CN" altLang="en-US" dirty="0"/>
              <a:t>与云函数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00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3A52E8-D305-4674-8318-4935EEF5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66"/>
          <a:stretch/>
        </p:blipFill>
        <p:spPr>
          <a:xfrm>
            <a:off x="4335556" y="4413476"/>
            <a:ext cx="15712888" cy="48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3A52E8-D305-4674-8318-4935EEF5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"/>
          <a:stretch/>
        </p:blipFill>
        <p:spPr>
          <a:xfrm>
            <a:off x="4335556" y="1213076"/>
            <a:ext cx="15712888" cy="1118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5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TodoList</a:t>
            </a:r>
            <a:r>
              <a:rPr lang="en-US" dirty="0"/>
              <a:t> API </a:t>
            </a:r>
            <a:r>
              <a:rPr lang="zh-CN" altLang="en-US" dirty="0"/>
              <a:t>接口案例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60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TodoList</a:t>
            </a:r>
            <a:r>
              <a:rPr lang="en-US" dirty="0"/>
              <a:t> API </a:t>
            </a:r>
            <a:r>
              <a:rPr lang="zh-CN" altLang="en-US" dirty="0"/>
              <a:t>接口案例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添加业务路由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91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Vue.js 响应式数据的实现原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后端架构的演进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TodoList</a:t>
            </a:r>
            <a:r>
              <a:rPr lang="en-US" dirty="0"/>
              <a:t> API </a:t>
            </a:r>
            <a:r>
              <a:rPr lang="zh-CN" altLang="en-US" dirty="0"/>
              <a:t>接口案例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增删改查操作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515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TodoList</a:t>
            </a:r>
            <a:r>
              <a:rPr lang="en-US" dirty="0"/>
              <a:t> API </a:t>
            </a:r>
            <a:r>
              <a:rPr lang="zh-CN" altLang="en-US" dirty="0"/>
              <a:t>接口案例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/>
              <a:t>云数据库操作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56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42C417-70A9-4B80-B95B-3E19732B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45" y="406613"/>
            <a:ext cx="14673109" cy="121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3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TodoList</a:t>
            </a:r>
            <a:r>
              <a:rPr lang="en-US" dirty="0"/>
              <a:t> API </a:t>
            </a:r>
            <a:r>
              <a:rPr lang="zh-CN" altLang="en-US" dirty="0"/>
              <a:t>接口案例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云数据库 增删改 操作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75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TodoList</a:t>
            </a:r>
            <a:r>
              <a:rPr lang="en-US" dirty="0"/>
              <a:t> API </a:t>
            </a:r>
            <a:r>
              <a:rPr lang="zh-CN" altLang="en-US" dirty="0"/>
              <a:t>接口案例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5400" dirty="0"/>
              <a:t>Vue </a:t>
            </a:r>
            <a:r>
              <a:rPr lang="zh-CN" altLang="en-US" sz="5400" dirty="0"/>
              <a:t>客户端调用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32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FaaS</a:t>
            </a:r>
            <a:r>
              <a:rPr lang="en-US" altLang="zh-CN" dirty="0"/>
              <a:t> </a:t>
            </a:r>
            <a:r>
              <a:rPr lang="zh-CN" altLang="en-US" dirty="0"/>
              <a:t>平台的运行机制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56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FaaS</a:t>
            </a:r>
            <a:r>
              <a:rPr lang="en-US" altLang="zh-CN" dirty="0"/>
              <a:t> </a:t>
            </a:r>
            <a:r>
              <a:rPr lang="zh-CN" altLang="en-US" dirty="0"/>
              <a:t>平台的运行机制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执行阶段 </a:t>
            </a:r>
            <a:r>
              <a:rPr lang="en-US" altLang="zh-CN" sz="5400" dirty="0"/>
              <a:t>&amp; </a:t>
            </a:r>
            <a:r>
              <a:rPr lang="zh-CN" altLang="en-US" sz="5400" dirty="0"/>
              <a:t>实例复用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2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DB6B30-3173-4BA4-8DF0-6E9640D7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5785032"/>
            <a:ext cx="22860000" cy="29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2DC92F-F7A8-498A-A105-EF5C20FB9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7" y="3792855"/>
            <a:ext cx="24412467" cy="61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云函数高阶应用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5400" dirty="0" err="1"/>
              <a:t>Cloudbase</a:t>
            </a:r>
            <a:r>
              <a:rPr lang="en-US" altLang="zh-CN" sz="5400" dirty="0"/>
              <a:t> Framework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246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 descr="教师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4660" y="4105778"/>
            <a:ext cx="3826751" cy="38267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0336" y="0"/>
            <a:ext cx="7724275" cy="1510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/>
              <a:t>后端架构的演进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9866" y="7232861"/>
            <a:ext cx="3071545" cy="1510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/>
              <a:t>开发者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610AED-BA2E-42C5-A251-9D53AA9C6258}"/>
              </a:ext>
            </a:extLst>
          </p:cNvPr>
          <p:cNvSpPr txBox="1"/>
          <p:nvPr/>
        </p:nvSpPr>
        <p:spPr>
          <a:xfrm>
            <a:off x="12192000" y="2608848"/>
            <a:ext cx="2564805" cy="13444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托管机房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06B94D-C059-4D33-ADC0-20D1FEFC203B}"/>
              </a:ext>
            </a:extLst>
          </p:cNvPr>
          <p:cNvSpPr txBox="1"/>
          <p:nvPr/>
        </p:nvSpPr>
        <p:spPr>
          <a:xfrm>
            <a:off x="12191998" y="6195080"/>
            <a:ext cx="7709647" cy="13444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安装系统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86CE6E-A3DF-4FE8-897F-8CD77BA5A905}"/>
              </a:ext>
            </a:extLst>
          </p:cNvPr>
          <p:cNvSpPr txBox="1"/>
          <p:nvPr/>
        </p:nvSpPr>
        <p:spPr>
          <a:xfrm>
            <a:off x="12191998" y="4401964"/>
            <a:ext cx="4411464" cy="13444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链接电源和网线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3E0641-906B-4CCD-91A4-8D40C992DA2C}"/>
              </a:ext>
            </a:extLst>
          </p:cNvPr>
          <p:cNvSpPr txBox="1"/>
          <p:nvPr/>
        </p:nvSpPr>
        <p:spPr>
          <a:xfrm>
            <a:off x="12191997" y="7988196"/>
            <a:ext cx="7709647" cy="13444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部署运行环境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2C2EF0-FAE6-4582-A001-D7235DA16472}"/>
              </a:ext>
            </a:extLst>
          </p:cNvPr>
          <p:cNvSpPr txBox="1"/>
          <p:nvPr/>
        </p:nvSpPr>
        <p:spPr>
          <a:xfrm>
            <a:off x="12191996" y="9781312"/>
            <a:ext cx="7709647" cy="13444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申请静态</a:t>
            </a:r>
            <a:r>
              <a:rPr lang="en-US" altLang="zh-CN" dirty="0"/>
              <a:t>IP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云函数高阶应用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重构 </a:t>
            </a:r>
            <a:r>
              <a:rPr lang="en-US" altLang="zh-CN" sz="5400" dirty="0" err="1"/>
              <a:t>Todo</a:t>
            </a:r>
            <a:r>
              <a:rPr lang="en-US" altLang="zh-CN" sz="5400" dirty="0"/>
              <a:t> </a:t>
            </a:r>
            <a:r>
              <a:rPr lang="zh-CN" altLang="en-US" sz="5400" dirty="0"/>
              <a:t>增删改查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30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云函数高阶应用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客户端调用云函数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16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云函数高阶应用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完成</a:t>
            </a:r>
            <a:r>
              <a:rPr lang="en-US" altLang="zh-CN" sz="5400" dirty="0" err="1"/>
              <a:t>Todo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461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云函数高阶应用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渲染任务列表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69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云函数高阶应用</a:t>
            </a:r>
            <a:br>
              <a:rPr lang="en-US" altLang="zh-CN" dirty="0"/>
            </a:br>
            <a:br>
              <a:rPr lang="en-US" altLang="zh-CN"/>
            </a:br>
            <a:r>
              <a:rPr lang="zh-CN" altLang="en-US" sz="5400"/>
              <a:t>文件存储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613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云函数高阶应用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用户管理及登录授权服务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8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云函数高阶应用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/>
              <a:t>用户登录验证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70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执行层面"/>
          <p:cNvSpPr txBox="1">
            <a:spLocks noGrp="1"/>
          </p:cNvSpPr>
          <p:nvPr>
            <p:ph type="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部署与上线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540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18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0CA4A7C-9648-44EB-B2A8-1A087268F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13" b="47024"/>
          <a:stretch/>
        </p:blipFill>
        <p:spPr>
          <a:xfrm>
            <a:off x="6896269" y="4920157"/>
            <a:ext cx="10591461" cy="3875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0CA4A7C-9648-44EB-B2A8-1A087268F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13" b="8"/>
          <a:stretch/>
        </p:blipFill>
        <p:spPr>
          <a:xfrm>
            <a:off x="6896269" y="3200307"/>
            <a:ext cx="10591461" cy="73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136F29-0057-4B70-9BBB-7762233F9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t="6847" r="70056" b="47439"/>
          <a:stretch/>
        </p:blipFill>
        <p:spPr>
          <a:xfrm>
            <a:off x="9272723" y="4477133"/>
            <a:ext cx="5838553" cy="47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8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136F29-0057-4B70-9BBB-7762233F9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" t="6479" r="5357" b="47435"/>
          <a:stretch/>
        </p:blipFill>
        <p:spPr>
          <a:xfrm>
            <a:off x="2181225" y="4457700"/>
            <a:ext cx="20021550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6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136F29-0057-4B70-9BBB-7762233F9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t="-47" r="261" b="-441"/>
          <a:stretch/>
        </p:blipFill>
        <p:spPr>
          <a:xfrm>
            <a:off x="1291390" y="1624263"/>
            <a:ext cx="21801220" cy="1046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7765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7765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903</Words>
  <Application>Microsoft Office PowerPoint</Application>
  <PresentationFormat>自定义</PresentationFormat>
  <Paragraphs>122</Paragraphs>
  <Slides>48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Helvetica Neue</vt:lpstr>
      <vt:lpstr>Helvetica Neue Medium</vt:lpstr>
      <vt:lpstr>Arial</vt:lpstr>
      <vt:lpstr>20_BasicBlack</vt:lpstr>
      <vt:lpstr>Serverless</vt:lpstr>
      <vt:lpstr>认识 Serverless </vt:lpstr>
      <vt:lpstr>后端架构的演进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Serverless 的优缺点</vt:lpstr>
      <vt:lpstr>PowerPoint 演示文稿</vt:lpstr>
      <vt:lpstr>Serverless 基本应用</vt:lpstr>
      <vt:lpstr>Serverless 本地开发</vt:lpstr>
      <vt:lpstr>本地测试工具</vt:lpstr>
      <vt:lpstr>Express 与云函数</vt:lpstr>
      <vt:lpstr>PowerPoint 演示文稿</vt:lpstr>
      <vt:lpstr>PowerPoint 演示文稿</vt:lpstr>
      <vt:lpstr>TodoList API 接口案例</vt:lpstr>
      <vt:lpstr>TodoList API 接口案例  添加业务路由</vt:lpstr>
      <vt:lpstr>TodoList API 接口案例  增删改查操作</vt:lpstr>
      <vt:lpstr>TodoList API 接口案例  云数据库操作</vt:lpstr>
      <vt:lpstr>PowerPoint 演示文稿</vt:lpstr>
      <vt:lpstr>TodoList API 接口案例  云数据库 增删改 操作</vt:lpstr>
      <vt:lpstr>TodoList API 接口案例  Vue 客户端调用</vt:lpstr>
      <vt:lpstr>FaaS 平台的运行机制   </vt:lpstr>
      <vt:lpstr>FaaS 平台的运行机制  执行阶段 &amp; 实例复用</vt:lpstr>
      <vt:lpstr>PowerPoint 演示文稿</vt:lpstr>
      <vt:lpstr>PowerPoint 演示文稿</vt:lpstr>
      <vt:lpstr>云函数高阶应用  Cloudbase Framework </vt:lpstr>
      <vt:lpstr>云函数高阶应用  重构 Todo 增删改查</vt:lpstr>
      <vt:lpstr>云函数高阶应用  客户端调用云函数</vt:lpstr>
      <vt:lpstr>云函数高阶应用  完成Todo</vt:lpstr>
      <vt:lpstr>云函数高阶应用  渲染任务列表</vt:lpstr>
      <vt:lpstr>云函数高阶应用  文件存储</vt:lpstr>
      <vt:lpstr>云函数高阶应用  用户管理及登录授权服务</vt:lpstr>
      <vt:lpstr>云函数高阶应用  用户登录验证</vt:lpstr>
      <vt:lpstr>部署与上线  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大厂前端面试突击营</dc:title>
  <dc:creator/>
  <cp:lastModifiedBy>西岭 老湿</cp:lastModifiedBy>
  <cp:revision>641</cp:revision>
  <dcterms:created xsi:type="dcterms:W3CDTF">2020-11-05T04:21:08Z</dcterms:created>
  <dcterms:modified xsi:type="dcterms:W3CDTF">2021-04-25T02:54:42Z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